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3" r:id="rId7"/>
    <p:sldId id="267" r:id="rId8"/>
    <p:sldId id="264" r:id="rId9"/>
    <p:sldId id="265" r:id="rId10"/>
    <p:sldId id="266"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1" autoAdjust="0"/>
    <p:restoredTop sz="94660"/>
  </p:normalViewPr>
  <p:slideViewPr>
    <p:cSldViewPr snapToGrid="0">
      <p:cViewPr varScale="1">
        <p:scale>
          <a:sx n="64" d="100"/>
          <a:sy n="64" d="100"/>
        </p:scale>
        <p:origin x="754"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C96DFAC-FB7D-4488-2016-B6D118FE47EF}"/>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E696529D-0D17-1E8A-74D5-E2414DE1AD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AA784D47-51CA-F827-BE53-199B3934A90A}"/>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5" name="Нижний колонтитул 4">
            <a:extLst>
              <a:ext uri="{FF2B5EF4-FFF2-40B4-BE49-F238E27FC236}">
                <a16:creationId xmlns:a16="http://schemas.microsoft.com/office/drawing/2014/main" id="{32DAA786-D010-F634-B5DD-73D6DE16AAF5}"/>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504F91C-B3D0-B8F5-59FC-9A92F09AE4F7}"/>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1998870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1792408-C9D6-89AF-DEA4-CCEEAF5F6544}"/>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7334E0C2-F10F-B560-330B-DB7179F298CB}"/>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E0CD071-6A9E-6E77-C443-7D707EA1FE92}"/>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5" name="Нижний колонтитул 4">
            <a:extLst>
              <a:ext uri="{FF2B5EF4-FFF2-40B4-BE49-F238E27FC236}">
                <a16:creationId xmlns:a16="http://schemas.microsoft.com/office/drawing/2014/main" id="{15465379-C96C-D24C-E827-0989513A59C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3FF46A51-FACC-F373-1234-3B6D556E6740}"/>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3422459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FD095076-C981-3FB8-5691-DC98C4DDAF88}"/>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8CA097DB-4168-94E0-6782-B218F4DCF02E}"/>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1C42D44-BC2D-396B-1566-146C01E4106B}"/>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5" name="Нижний колонтитул 4">
            <a:extLst>
              <a:ext uri="{FF2B5EF4-FFF2-40B4-BE49-F238E27FC236}">
                <a16:creationId xmlns:a16="http://schemas.microsoft.com/office/drawing/2014/main" id="{8237B0E8-3758-2A69-A7C5-58FF021EFD7A}"/>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1438E6CE-A28C-7A05-0AB9-2AC045BDC338}"/>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428646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94A0F2-57C8-4E1D-0F1D-A8CC709840F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E8EFD4DA-1E4B-27EA-A6F5-578164C0481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88C9798B-2742-97A0-DC57-A57B45BA4E20}"/>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5" name="Нижний колонтитул 4">
            <a:extLst>
              <a:ext uri="{FF2B5EF4-FFF2-40B4-BE49-F238E27FC236}">
                <a16:creationId xmlns:a16="http://schemas.microsoft.com/office/drawing/2014/main" id="{2B200611-F0F7-94D0-76D6-E1EE6BD9101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06E5B362-809F-6A99-4F0A-9BE9A218B466}"/>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3697401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2C5C77B-4ABA-2B1D-E183-ED2A79AD330C}"/>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A476A2DD-024A-679F-BBA7-F6435E4BBF9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95EF33C0-3415-083E-6ADB-A93A49665652}"/>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5" name="Нижний колонтитул 4">
            <a:extLst>
              <a:ext uri="{FF2B5EF4-FFF2-40B4-BE49-F238E27FC236}">
                <a16:creationId xmlns:a16="http://schemas.microsoft.com/office/drawing/2014/main" id="{91DDA36F-A768-0868-0C07-D1CB028C043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31F8AD5-2D50-09BD-5B07-F465FB93D31B}"/>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1529986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F3EFF9-CBE7-512E-525B-EBDD9E35164A}"/>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6A15B926-6ABD-C953-B77D-38454D8757B9}"/>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8061F5D3-CA49-FBDF-9CEF-533E6221AC67}"/>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ECB65AFB-05F0-5EAF-2849-E6DC74566CE3}"/>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6" name="Нижний колонтитул 5">
            <a:extLst>
              <a:ext uri="{FF2B5EF4-FFF2-40B4-BE49-F238E27FC236}">
                <a16:creationId xmlns:a16="http://schemas.microsoft.com/office/drawing/2014/main" id="{C3CF56D9-4994-5178-22E0-D06015D00968}"/>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B4DE604E-3D70-BDD6-7F16-7891D3B9E400}"/>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3333135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64724FA-5860-041F-D427-C50E7C92BB44}"/>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1843D8DB-BA7A-AF1B-45A7-B146364B9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6F3AEB67-706E-CBAE-425D-DC8E49DDBC05}"/>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B766CE30-1E1D-C6D2-A1D8-B42E060A5C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D8C00172-9072-E971-E16B-F641F4F19859}"/>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C23605C1-A0D0-6C70-06BE-5A5F26BB0702}"/>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8" name="Нижний колонтитул 7">
            <a:extLst>
              <a:ext uri="{FF2B5EF4-FFF2-40B4-BE49-F238E27FC236}">
                <a16:creationId xmlns:a16="http://schemas.microsoft.com/office/drawing/2014/main" id="{85ACC7F7-0404-E6D1-2397-9BA5FF6FE68E}"/>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F1D3A190-9027-B431-0D4B-F4184FFC16D8}"/>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171158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573925A-EE40-C48B-4F6D-873C12B65B5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6C1A6BE7-DB7F-E19C-6D2D-F055E6255AB8}"/>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4" name="Нижний колонтитул 3">
            <a:extLst>
              <a:ext uri="{FF2B5EF4-FFF2-40B4-BE49-F238E27FC236}">
                <a16:creationId xmlns:a16="http://schemas.microsoft.com/office/drawing/2014/main" id="{6540803A-5F6B-F31E-99B8-7CCD0870F9F5}"/>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EC2E20BD-3434-F38E-5886-8698B9A4F511}"/>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875175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0297672B-8568-E0D4-3655-374B5F8DF0A4}"/>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3" name="Нижний колонтитул 2">
            <a:extLst>
              <a:ext uri="{FF2B5EF4-FFF2-40B4-BE49-F238E27FC236}">
                <a16:creationId xmlns:a16="http://schemas.microsoft.com/office/drawing/2014/main" id="{032549E8-537F-C2FB-FB56-1D3ACCBE7BE6}"/>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A578421E-F59D-A844-1DE0-25E6972D99CC}"/>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1799962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A4C0B2-7101-98DB-8F9F-684DDAD9E5A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CD58AE9B-23C2-A837-0BDF-C4D2984B81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85EA0488-38EB-34DA-3F2A-4FEF11BE89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15BA93B8-C582-EB54-DF18-2D7BB206DE6F}"/>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6" name="Нижний колонтитул 5">
            <a:extLst>
              <a:ext uri="{FF2B5EF4-FFF2-40B4-BE49-F238E27FC236}">
                <a16:creationId xmlns:a16="http://schemas.microsoft.com/office/drawing/2014/main" id="{6B0519B3-557D-B7F0-EB14-9751D0A75BC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92213ACB-4272-0569-A3E8-152BE0A66DF5}"/>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40399701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2AEEEB-F2C6-734E-A94C-F1D9B1689AB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7CFCF2F9-30D4-44EC-EDC6-2DFD2F8EF64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41EEE893-238A-B580-28AF-397E2BB411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738A288B-597F-AFD8-2A42-36BCA857B46D}"/>
              </a:ext>
            </a:extLst>
          </p:cNvPr>
          <p:cNvSpPr>
            <a:spLocks noGrp="1"/>
          </p:cNvSpPr>
          <p:nvPr>
            <p:ph type="dt" sz="half" idx="10"/>
          </p:nvPr>
        </p:nvSpPr>
        <p:spPr/>
        <p:txBody>
          <a:bodyPr/>
          <a:lstStyle/>
          <a:p>
            <a:fld id="{42885400-0ED3-4AE9-AF8F-5EA2AAF17E4C}" type="datetimeFigureOut">
              <a:rPr lang="ru-RU" smtClean="0"/>
              <a:t>25.07.2023</a:t>
            </a:fld>
            <a:endParaRPr lang="ru-RU"/>
          </a:p>
        </p:txBody>
      </p:sp>
      <p:sp>
        <p:nvSpPr>
          <p:cNvPr id="6" name="Нижний колонтитул 5">
            <a:extLst>
              <a:ext uri="{FF2B5EF4-FFF2-40B4-BE49-F238E27FC236}">
                <a16:creationId xmlns:a16="http://schemas.microsoft.com/office/drawing/2014/main" id="{34CC29E7-F9CB-0CB4-5A35-B061C7881B90}"/>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05BD6B0B-6DC8-C73E-6858-AC9131A7E842}"/>
              </a:ext>
            </a:extLst>
          </p:cNvPr>
          <p:cNvSpPr>
            <a:spLocks noGrp="1"/>
          </p:cNvSpPr>
          <p:nvPr>
            <p:ph type="sldNum" sz="quarter" idx="12"/>
          </p:nvPr>
        </p:nvSpPr>
        <p:spPr/>
        <p:txBody>
          <a:bodyPr/>
          <a:lstStyle/>
          <a:p>
            <a:fld id="{F1CD861D-A262-4E5C-9F20-E0AA31F53FFB}" type="slidenum">
              <a:rPr lang="ru-RU" smtClean="0"/>
              <a:t>‹#›</a:t>
            </a:fld>
            <a:endParaRPr lang="ru-RU"/>
          </a:p>
        </p:txBody>
      </p:sp>
    </p:spTree>
    <p:extLst>
      <p:ext uri="{BB962C8B-B14F-4D97-AF65-F5344CB8AC3E}">
        <p14:creationId xmlns:p14="http://schemas.microsoft.com/office/powerpoint/2010/main" val="1321872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39A0AA-7421-E603-E0DA-56A88AB3B8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3CE618D3-3D60-93AA-791D-64D51E96DF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BE303274-00ED-98EC-AB94-81B3DB448D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85400-0ED3-4AE9-AF8F-5EA2AAF17E4C}" type="datetimeFigureOut">
              <a:rPr lang="ru-RU" smtClean="0"/>
              <a:t>25.07.2023</a:t>
            </a:fld>
            <a:endParaRPr lang="ru-RU"/>
          </a:p>
        </p:txBody>
      </p:sp>
      <p:sp>
        <p:nvSpPr>
          <p:cNvPr id="5" name="Нижний колонтитул 4">
            <a:extLst>
              <a:ext uri="{FF2B5EF4-FFF2-40B4-BE49-F238E27FC236}">
                <a16:creationId xmlns:a16="http://schemas.microsoft.com/office/drawing/2014/main" id="{B23E1F81-B010-CFBA-EEC3-CDC2E5B445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FD720DE6-916C-5381-811C-4FEC6B4696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CD861D-A262-4E5C-9F20-E0AA31F53FFB}" type="slidenum">
              <a:rPr lang="ru-RU" smtClean="0"/>
              <a:t>‹#›</a:t>
            </a:fld>
            <a:endParaRPr lang="ru-RU"/>
          </a:p>
        </p:txBody>
      </p:sp>
    </p:spTree>
    <p:extLst>
      <p:ext uri="{BB962C8B-B14F-4D97-AF65-F5344CB8AC3E}">
        <p14:creationId xmlns:p14="http://schemas.microsoft.com/office/powerpoint/2010/main" val="1432812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AC8B221-25D1-E679-6EBE-07C017B4694E}"/>
              </a:ext>
            </a:extLst>
          </p:cNvPr>
          <p:cNvSpPr>
            <a:spLocks noGrp="1"/>
          </p:cNvSpPr>
          <p:nvPr>
            <p:ph type="ctrTitle"/>
          </p:nvPr>
        </p:nvSpPr>
        <p:spPr>
          <a:xfrm>
            <a:off x="1524000" y="336885"/>
            <a:ext cx="9144000" cy="2311686"/>
          </a:xfrm>
        </p:spPr>
        <p:txBody>
          <a:bodyPr>
            <a:noAutofit/>
          </a:bodyPr>
          <a:lstStyle/>
          <a:p>
            <a:r>
              <a:rPr lang="ru-RU" sz="3200" b="1" kern="0" dirty="0">
                <a:solidFill>
                  <a:srgbClr val="000000"/>
                </a:solidFill>
                <a:latin typeface="Times New Roman" panose="02020603050405020304" pitchFamily="18" charset="0"/>
                <a:ea typeface="Calibri" panose="020F0502020204030204" pitchFamily="34" charset="0"/>
              </a:rPr>
              <a:t>Тема: «</a:t>
            </a:r>
            <a:r>
              <a:rPr lang="ru-RU" sz="3200" b="1" kern="0" dirty="0">
                <a:solidFill>
                  <a:srgbClr val="000000"/>
                </a:solidFill>
                <a:effectLst/>
                <a:latin typeface="Times New Roman" panose="02020603050405020304" pitchFamily="18" charset="0"/>
                <a:ea typeface="Calibri" panose="020F0502020204030204" pitchFamily="34" charset="0"/>
              </a:rPr>
              <a:t>Подтверждение взлёта модели самолёта при его движении по конвейерной ленте, при условии, что скорость самолёта равна скорости движения ленты конвейера, экспериментальным методом»</a:t>
            </a:r>
            <a:endParaRPr lang="ru-RU" sz="3200" b="1" dirty="0"/>
          </a:p>
        </p:txBody>
      </p:sp>
      <p:sp>
        <p:nvSpPr>
          <p:cNvPr id="3" name="Подзаголовок 2">
            <a:extLst>
              <a:ext uri="{FF2B5EF4-FFF2-40B4-BE49-F238E27FC236}">
                <a16:creationId xmlns:a16="http://schemas.microsoft.com/office/drawing/2014/main" id="{65FE53DB-0E68-036E-83F4-9845109AF829}"/>
              </a:ext>
            </a:extLst>
          </p:cNvPr>
          <p:cNvSpPr>
            <a:spLocks noGrp="1"/>
          </p:cNvSpPr>
          <p:nvPr>
            <p:ph type="subTitle" idx="1"/>
          </p:nvPr>
        </p:nvSpPr>
        <p:spPr>
          <a:xfrm>
            <a:off x="770019" y="2677403"/>
            <a:ext cx="10651962" cy="3372094"/>
          </a:xfrm>
        </p:spPr>
        <p:txBody>
          <a:bodyPr>
            <a:noAutofit/>
          </a:bodyPr>
          <a:lstStyle/>
          <a:p>
            <a:pPr algn="r">
              <a:lnSpc>
                <a:spcPct val="150000"/>
              </a:lnSpc>
              <a:spcAft>
                <a:spcPts val="800"/>
              </a:spcAft>
            </a:pP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Автор работы:</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a:p>
            <a:pPr algn="r">
              <a:lnSpc>
                <a:spcPct val="150000"/>
              </a:lnSpc>
              <a:spcAft>
                <a:spcPts val="800"/>
              </a:spcAft>
            </a:pP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Пивнев Никита Юрьевич ученик 10 Ф класса.</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a:p>
            <a:pPr algn="r">
              <a:lnSpc>
                <a:spcPct val="150000"/>
              </a:lnSpc>
              <a:spcAft>
                <a:spcPts val="800"/>
              </a:spcAft>
            </a:pP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Научный руководитель:</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a:p>
            <a:pPr algn="r">
              <a:lnSpc>
                <a:spcPct val="150000"/>
              </a:lnSpc>
              <a:spcAft>
                <a:spcPts val="800"/>
              </a:spcAft>
            </a:pPr>
            <a:r>
              <a:rPr lang="ru-RU" sz="2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Дорошенко Александр Юрьевич </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a:p>
            <a:pPr algn="r">
              <a:lnSpc>
                <a:spcPct val="150000"/>
              </a:lnSpc>
              <a:spcAft>
                <a:spcPts val="800"/>
              </a:spcAft>
            </a:pP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Кандидат наук</a:t>
            </a:r>
          </a:p>
          <a:p>
            <a:pPr algn="r">
              <a:lnSpc>
                <a:spcPct val="150000"/>
              </a:lnSpc>
              <a:spcAft>
                <a:spcPts val="800"/>
              </a:spcAft>
            </a:pP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Педагог-дополнительного образования, МБОУ "СОШ № 1 им. С.Т. Шацкого"</a:t>
            </a:r>
          </a:p>
          <a:p>
            <a:pPr>
              <a:lnSpc>
                <a:spcPct val="100000"/>
              </a:lnSpc>
            </a:pPr>
            <a:endParaRPr lang="ru-RU" sz="1600" dirty="0"/>
          </a:p>
        </p:txBody>
      </p:sp>
    </p:spTree>
    <p:extLst>
      <p:ext uri="{BB962C8B-B14F-4D97-AF65-F5344CB8AC3E}">
        <p14:creationId xmlns:p14="http://schemas.microsoft.com/office/powerpoint/2010/main" val="7495514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92892E-12DB-8063-DA4F-EE54A7767195}"/>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Список литературы</a:t>
            </a:r>
          </a:p>
        </p:txBody>
      </p:sp>
      <p:sp>
        <p:nvSpPr>
          <p:cNvPr id="3" name="Объект 2">
            <a:extLst>
              <a:ext uri="{FF2B5EF4-FFF2-40B4-BE49-F238E27FC236}">
                <a16:creationId xmlns:a16="http://schemas.microsoft.com/office/drawing/2014/main" id="{A6CA729A-F889-2BE1-0BB6-BF1B0901AC3B}"/>
              </a:ext>
            </a:extLst>
          </p:cNvPr>
          <p:cNvSpPr>
            <a:spLocks noGrp="1"/>
          </p:cNvSpPr>
          <p:nvPr>
            <p:ph idx="1"/>
          </p:nvPr>
        </p:nvSpPr>
        <p:spPr/>
        <p:txBody>
          <a:bodyPr>
            <a:normAutofit lnSpcReduction="10000"/>
          </a:bodyPr>
          <a:lstStyle/>
          <a:p>
            <a:pPr marL="342900" lvl="0" indent="-342900" algn="just">
              <a:lnSpc>
                <a:spcPct val="107000"/>
              </a:lnSpc>
              <a:buFont typeface="+mj-lt"/>
              <a:buAutoNum type="arabicPeriod"/>
            </a:pPr>
            <a:r>
              <a:rPr lang="ru-RU" sz="3200" dirty="0" err="1">
                <a:effectLst/>
                <a:latin typeface="Times New Roman" panose="02020603050405020304" pitchFamily="18" charset="0"/>
                <a:ea typeface="Calibri" panose="020F0502020204030204" pitchFamily="34" charset="0"/>
                <a:cs typeface="Times New Roman" panose="02020603050405020304" pitchFamily="18" charset="0"/>
              </a:rPr>
              <a:t>Демонова</a:t>
            </a:r>
            <a:r>
              <a:rPr lang="ru-RU" sz="3200" dirty="0">
                <a:effectLst/>
                <a:latin typeface="Times New Roman" panose="02020603050405020304" pitchFamily="18" charset="0"/>
                <a:ea typeface="Calibri" panose="020F0502020204030204" pitchFamily="34" charset="0"/>
                <a:cs typeface="Times New Roman" panose="02020603050405020304" pitchFamily="18" charset="0"/>
              </a:rPr>
              <a:t> Т. Аэродинамика [Электронный ресурс] - http://taviak.ru/distance/Materials/162105/uchebnyye%20posobiya/Aerodinamika%20T.Demonova.pdf</a:t>
            </a:r>
          </a:p>
          <a:p>
            <a:pPr marL="342900" lvl="0" indent="-342900" algn="just">
              <a:lnSpc>
                <a:spcPct val="107000"/>
              </a:lnSpc>
              <a:buFont typeface="+mj-lt"/>
              <a:buAutoNum type="arabicPeriod"/>
            </a:pPr>
            <a:r>
              <a:rPr lang="ru-RU" sz="3200" dirty="0">
                <a:effectLst/>
                <a:latin typeface="Times New Roman" panose="02020603050405020304" pitchFamily="18" charset="0"/>
                <a:ea typeface="Calibri" panose="020F0502020204030204" pitchFamily="34" charset="0"/>
                <a:cs typeface="Times New Roman" panose="02020603050405020304" pitchFamily="18" charset="0"/>
              </a:rPr>
              <a:t>Житомирский Г.И. Конструкция самолётов 2-е издание – Москва: Машиностроение, 1995. – 415 с.</a:t>
            </a:r>
          </a:p>
          <a:p>
            <a:pPr marL="342900" lvl="0" indent="-342900" algn="just">
              <a:lnSpc>
                <a:spcPct val="107000"/>
              </a:lnSpc>
              <a:spcAft>
                <a:spcPts val="800"/>
              </a:spcAft>
              <a:buFont typeface="+mj-lt"/>
              <a:buAutoNum type="arabicPeriod"/>
            </a:pPr>
            <a:r>
              <a:rPr lang="ru-RU" sz="3200" dirty="0">
                <a:effectLst/>
                <a:latin typeface="Times New Roman" panose="02020603050405020304" pitchFamily="18" charset="0"/>
                <a:ea typeface="Calibri" panose="020F0502020204030204" pitchFamily="34" charset="0"/>
                <a:cs typeface="Times New Roman" panose="02020603050405020304" pitchFamily="18" charset="0"/>
              </a:rPr>
              <a:t>Особенности аэродинамики воздушных винтов [Электронный ресурс] - http://akpla.ucoz.com/Aeroflot/lekcii_pilotam_tema3.pdf</a:t>
            </a:r>
          </a:p>
          <a:p>
            <a:endParaRPr lang="ru-RU" dirty="0"/>
          </a:p>
        </p:txBody>
      </p:sp>
    </p:spTree>
    <p:extLst>
      <p:ext uri="{BB962C8B-B14F-4D97-AF65-F5344CB8AC3E}">
        <p14:creationId xmlns:p14="http://schemas.microsoft.com/office/powerpoint/2010/main" val="21388635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15F3316-22D9-23C8-7618-5798753B7865}"/>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Цель и Гипотеза</a:t>
            </a:r>
          </a:p>
        </p:txBody>
      </p:sp>
      <p:sp>
        <p:nvSpPr>
          <p:cNvPr id="3" name="Объект 2">
            <a:extLst>
              <a:ext uri="{FF2B5EF4-FFF2-40B4-BE49-F238E27FC236}">
                <a16:creationId xmlns:a16="http://schemas.microsoft.com/office/drawing/2014/main" id="{0289641B-A960-4A8C-B9CD-1FB1FE6C51A4}"/>
              </a:ext>
            </a:extLst>
          </p:cNvPr>
          <p:cNvSpPr>
            <a:spLocks noGrp="1"/>
          </p:cNvSpPr>
          <p:nvPr>
            <p:ph idx="1"/>
          </p:nvPr>
        </p:nvSpPr>
        <p:spPr>
          <a:xfrm>
            <a:off x="561475" y="1825625"/>
            <a:ext cx="11486146" cy="4667250"/>
          </a:xfrm>
        </p:spPr>
        <p:txBody>
          <a:bodyPr>
            <a:noAutofit/>
          </a:bodyPr>
          <a:lstStyle/>
          <a:p>
            <a:pPr indent="450215">
              <a:lnSpc>
                <a:spcPct val="150000"/>
              </a:lnSpc>
              <a:spcAft>
                <a:spcPts val="800"/>
              </a:spcAft>
            </a:pPr>
            <a:r>
              <a:rPr lang="ru-RU" sz="3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32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Цель: </a:t>
            </a:r>
            <a:r>
              <a:rPr lang="ru-RU" sz="3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Поставить эксперимент, позволяющий выяснить условия, при которых модель взлетит с конвейерной ленты.</a:t>
            </a:r>
            <a:endParaRPr lang="ru-RU" sz="3200" dirty="0">
              <a:effectLst/>
              <a:latin typeface="Times New Roman" panose="02020603050405020304" pitchFamily="18" charset="0"/>
              <a:ea typeface="Calibri" panose="020F0502020204030204" pitchFamily="34" charset="0"/>
              <a:cs typeface="Times New Roman" panose="02020603050405020304" pitchFamily="18" charset="0"/>
            </a:endParaRPr>
          </a:p>
          <a:p>
            <a:r>
              <a:rPr lang="ru-RU" sz="3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Гипотеза: </a:t>
            </a:r>
            <a:r>
              <a:rPr lang="ru-RU" sz="3200" kern="0" dirty="0">
                <a:solidFill>
                  <a:srgbClr val="000000"/>
                </a:solidFill>
                <a:effectLst/>
                <a:latin typeface="Times New Roman" panose="02020603050405020304" pitchFamily="18" charset="0"/>
                <a:ea typeface="Calibri" panose="020F0502020204030204" pitchFamily="34" charset="0"/>
              </a:rPr>
              <a:t>Подъёмная сила, создаваемая потоком воздуха, который создаётся винтом модели, способна поднять самолёт с конвейерной ленты. Скорость полотна конвейерной ленты противоположна по направлению и равна по модулю скорости модели в системе отсчёта, связанной с землёй.</a:t>
            </a:r>
            <a:endParaRPr lang="ru-RU" sz="3200" dirty="0"/>
          </a:p>
        </p:txBody>
      </p:sp>
    </p:spTree>
    <p:extLst>
      <p:ext uri="{BB962C8B-B14F-4D97-AF65-F5344CB8AC3E}">
        <p14:creationId xmlns:p14="http://schemas.microsoft.com/office/powerpoint/2010/main" val="1469353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A0A7A9A-223E-9F84-96EC-F9DC6600B101}"/>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Задачи</a:t>
            </a:r>
          </a:p>
        </p:txBody>
      </p:sp>
      <p:sp>
        <p:nvSpPr>
          <p:cNvPr id="3" name="Объект 2">
            <a:extLst>
              <a:ext uri="{FF2B5EF4-FFF2-40B4-BE49-F238E27FC236}">
                <a16:creationId xmlns:a16="http://schemas.microsoft.com/office/drawing/2014/main" id="{F2C42B43-AB2B-634D-818D-2207A9D5C274}"/>
              </a:ext>
            </a:extLst>
          </p:cNvPr>
          <p:cNvSpPr>
            <a:spLocks noGrp="1"/>
          </p:cNvSpPr>
          <p:nvPr>
            <p:ph idx="1"/>
          </p:nvPr>
        </p:nvSpPr>
        <p:spPr>
          <a:xfrm>
            <a:off x="0" y="1690688"/>
            <a:ext cx="12192000" cy="5167312"/>
          </a:xfrm>
        </p:spPr>
        <p:txBody>
          <a:bodyPr>
            <a:normAutofit fontScale="85000" lnSpcReduction="20000"/>
          </a:bodyPr>
          <a:lstStyle/>
          <a:p>
            <a:pPr marL="342900" lvl="0" indent="-342900">
              <a:lnSpc>
                <a:spcPct val="150000"/>
              </a:lnSpc>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Подобрать технические характеристики модели самолёта и заказать модель.</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Экспериментально установить участок земли, необходимый для взлёта модели самолёта.</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Провести лётные испытания.</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Сконструировать и изготовить конвейерную ленту с требуемыми характеристиками исходя из результатов лётных испытаний.</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Поставить серию экспериментов, для выяснения поведения самолёта при его скорости, равной скорости движения полотна, сформулировать условия эксперимента.</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Поставить эксперимент по взлёту модели самолёта с конвейера.</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Clr>
                <a:srgbClr val="000000"/>
              </a:buClr>
              <a:buFont typeface="+mj-lt"/>
              <a:buAutoNum type="arabicPeriod"/>
            </a:pPr>
            <a:r>
              <a:rPr lang="ru-RU" sz="2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Аналитически объяснить результаты эксперимента.</a:t>
            </a:r>
            <a:endParaRPr lang="ru-RU" sz="2600" dirty="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53296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38E0776-BBAD-D02B-5148-617E14330616}"/>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Предмет и Объект исследования</a:t>
            </a:r>
          </a:p>
        </p:txBody>
      </p:sp>
      <p:sp>
        <p:nvSpPr>
          <p:cNvPr id="3" name="Объект 2">
            <a:extLst>
              <a:ext uri="{FF2B5EF4-FFF2-40B4-BE49-F238E27FC236}">
                <a16:creationId xmlns:a16="http://schemas.microsoft.com/office/drawing/2014/main" id="{F62D921F-FD62-4CCD-BE1E-3597EECB2114}"/>
              </a:ext>
            </a:extLst>
          </p:cNvPr>
          <p:cNvSpPr>
            <a:spLocks noGrp="1"/>
          </p:cNvSpPr>
          <p:nvPr>
            <p:ph idx="1"/>
          </p:nvPr>
        </p:nvSpPr>
        <p:spPr/>
        <p:txBody>
          <a:bodyPr>
            <a:normAutofit fontScale="70000" lnSpcReduction="20000"/>
          </a:bodyPr>
          <a:lstStyle/>
          <a:p>
            <a:pPr indent="450215">
              <a:lnSpc>
                <a:spcPct val="150000"/>
              </a:lnSpc>
              <a:spcAft>
                <a:spcPts val="800"/>
              </a:spcAft>
            </a:pPr>
            <a:r>
              <a:rPr lang="ru-RU" sz="3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Предмет работы</a:t>
            </a:r>
            <a:r>
              <a:rPr lang="ru-RU" sz="3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Движущаяся конвейерная лента в безветренном пространстве. Моделирование движения тела и сил, действующих на тело.</a:t>
            </a:r>
            <a:endParaRPr lang="ru-RU" sz="3800" dirty="0">
              <a:effectLst/>
              <a:latin typeface="Times New Roman" panose="02020603050405020304" pitchFamily="18" charset="0"/>
              <a:ea typeface="Calibri" panose="020F0502020204030204" pitchFamily="34" charset="0"/>
              <a:cs typeface="Times New Roman" panose="02020603050405020304" pitchFamily="18" charset="0"/>
            </a:endParaRPr>
          </a:p>
          <a:p>
            <a:pPr indent="450215">
              <a:lnSpc>
                <a:spcPct val="150000"/>
              </a:lnSpc>
              <a:spcAft>
                <a:spcPts val="800"/>
              </a:spcAft>
            </a:pPr>
            <a:r>
              <a:rPr lang="ru-RU" sz="3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Объект работы</a:t>
            </a:r>
            <a:r>
              <a:rPr lang="ru-RU" sz="3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Модель самолёта, движущаяся по конвейерной лента, при условии, что скорость самолёта равна скорости движения ленты конвейера по модулю, но обратна по направлению.</a:t>
            </a:r>
            <a:endParaRPr lang="ru-RU" sz="3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807501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B2668D5-1356-5CF9-9E6B-3CC32AA36332}"/>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Введение</a:t>
            </a:r>
          </a:p>
        </p:txBody>
      </p:sp>
      <p:pic>
        <p:nvPicPr>
          <p:cNvPr id="1026" name="Picture 2">
            <a:extLst>
              <a:ext uri="{FF2B5EF4-FFF2-40B4-BE49-F238E27FC236}">
                <a16:creationId xmlns:a16="http://schemas.microsoft.com/office/drawing/2014/main" id="{653AD16E-59CE-9EE4-99A7-8F6A2D1EB04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25053" y="1690688"/>
            <a:ext cx="8341894" cy="4662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11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4FF1035-E1E7-6DBA-9CB2-ED4487075DA9}"/>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Основная необходимая теория</a:t>
            </a:r>
          </a:p>
        </p:txBody>
      </p:sp>
      <p:sp>
        <p:nvSpPr>
          <p:cNvPr id="3" name="Объект 2">
            <a:extLst>
              <a:ext uri="{FF2B5EF4-FFF2-40B4-BE49-F238E27FC236}">
                <a16:creationId xmlns:a16="http://schemas.microsoft.com/office/drawing/2014/main" id="{54730B08-5DA4-5182-18A7-BA1114659269}"/>
              </a:ext>
            </a:extLst>
          </p:cNvPr>
          <p:cNvSpPr>
            <a:spLocks noGrp="1"/>
          </p:cNvSpPr>
          <p:nvPr>
            <p:ph idx="1"/>
          </p:nvPr>
        </p:nvSpPr>
        <p:spPr/>
        <p:txBody>
          <a:bodyPr/>
          <a:lstStyle/>
          <a:p>
            <a:endParaRPr lang="ru-RU" dirty="0"/>
          </a:p>
        </p:txBody>
      </p:sp>
      <p:pic>
        <p:nvPicPr>
          <p:cNvPr id="4" name="Рисунок 3">
            <a:extLst>
              <a:ext uri="{FF2B5EF4-FFF2-40B4-BE49-F238E27FC236}">
                <a16:creationId xmlns:a16="http://schemas.microsoft.com/office/drawing/2014/main" id="{7E5DAD0E-FA15-6D27-B1D8-AF0C3DDCC20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33203" y="2530490"/>
            <a:ext cx="7517896" cy="2941608"/>
          </a:xfrm>
          <a:prstGeom prst="rect">
            <a:avLst/>
          </a:prstGeom>
          <a:noFill/>
          <a:ln>
            <a:noFill/>
          </a:ln>
        </p:spPr>
      </p:pic>
    </p:spTree>
    <p:extLst>
      <p:ext uri="{BB962C8B-B14F-4D97-AF65-F5344CB8AC3E}">
        <p14:creationId xmlns:p14="http://schemas.microsoft.com/office/powerpoint/2010/main" val="3040022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9914847-5F98-7A53-1998-DAED128D747F}"/>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Установка</a:t>
            </a:r>
          </a:p>
        </p:txBody>
      </p:sp>
      <p:pic>
        <p:nvPicPr>
          <p:cNvPr id="5" name="Объект 4">
            <a:extLst>
              <a:ext uri="{FF2B5EF4-FFF2-40B4-BE49-F238E27FC236}">
                <a16:creationId xmlns:a16="http://schemas.microsoft.com/office/drawing/2014/main" id="{3081015D-F6E5-FB42-644C-4158BCA111B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8825" y="1968949"/>
            <a:ext cx="5801784" cy="4351338"/>
          </a:xfrm>
        </p:spPr>
      </p:pic>
      <p:pic>
        <p:nvPicPr>
          <p:cNvPr id="11" name="Рисунок 10">
            <a:extLst>
              <a:ext uri="{FF2B5EF4-FFF2-40B4-BE49-F238E27FC236}">
                <a16:creationId xmlns:a16="http://schemas.microsoft.com/office/drawing/2014/main" id="{ECAA0338-8076-BB69-992A-34EF2DCEF4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1392" y="1968949"/>
            <a:ext cx="5801782" cy="4351338"/>
          </a:xfrm>
          <a:prstGeom prst="rect">
            <a:avLst/>
          </a:prstGeom>
        </p:spPr>
      </p:pic>
    </p:spTree>
    <p:extLst>
      <p:ext uri="{BB962C8B-B14F-4D97-AF65-F5344CB8AC3E}">
        <p14:creationId xmlns:p14="http://schemas.microsoft.com/office/powerpoint/2010/main" val="3282654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66D1412-3758-B548-3EA3-F73B73F0213A}"/>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Результаты и выводы</a:t>
            </a:r>
          </a:p>
        </p:txBody>
      </p:sp>
      <p:pic>
        <p:nvPicPr>
          <p:cNvPr id="5" name="Объект 4">
            <a:extLst>
              <a:ext uri="{FF2B5EF4-FFF2-40B4-BE49-F238E27FC236}">
                <a16:creationId xmlns:a16="http://schemas.microsoft.com/office/drawing/2014/main" id="{AC9864BA-BF04-8911-B3E9-5585DBE59D7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47112" y="1509712"/>
            <a:ext cx="7897776" cy="4983164"/>
          </a:xfrm>
        </p:spPr>
      </p:pic>
    </p:spTree>
    <p:extLst>
      <p:ext uri="{BB962C8B-B14F-4D97-AF65-F5344CB8AC3E}">
        <p14:creationId xmlns:p14="http://schemas.microsoft.com/office/powerpoint/2010/main" val="3734853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A8E916F-5E50-A5C5-ADE4-F4213680F550}"/>
              </a:ext>
            </a:extLst>
          </p:cNvPr>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Вывод</a:t>
            </a:r>
          </a:p>
        </p:txBody>
      </p:sp>
      <p:sp>
        <p:nvSpPr>
          <p:cNvPr id="9" name="Объект 8">
            <a:extLst>
              <a:ext uri="{FF2B5EF4-FFF2-40B4-BE49-F238E27FC236}">
                <a16:creationId xmlns:a16="http://schemas.microsoft.com/office/drawing/2014/main" id="{B42A13D2-FA1D-7373-44D7-745BE2772A21}"/>
              </a:ext>
            </a:extLst>
          </p:cNvPr>
          <p:cNvSpPr>
            <a:spLocks noGrp="1"/>
          </p:cNvSpPr>
          <p:nvPr>
            <p:ph idx="1"/>
          </p:nvPr>
        </p:nvSpPr>
        <p:spPr/>
        <p:txBody>
          <a:bodyPr/>
          <a:lstStyle/>
          <a:p>
            <a:r>
              <a:rPr lang="ru-RU" dirty="0">
                <a:latin typeface="Times New Roman" panose="02020603050405020304" pitchFamily="18" charset="0"/>
                <a:cs typeface="Times New Roman" panose="02020603050405020304" pitchFamily="18" charset="0"/>
              </a:rPr>
              <a:t>Самолёт может взлететь с подвижной конвейерной ленты, которая движется со скоростью равной по модулю, но различной по направлению со скоростью самолёта, двигающийся по этой ленте, так как самолёт движется за счёт его «отталкивания» от воздуха.</a:t>
            </a:r>
          </a:p>
        </p:txBody>
      </p:sp>
      <p:pic>
        <p:nvPicPr>
          <p:cNvPr id="15" name="Рисунок 14">
            <a:extLst>
              <a:ext uri="{FF2B5EF4-FFF2-40B4-BE49-F238E27FC236}">
                <a16:creationId xmlns:a16="http://schemas.microsoft.com/office/drawing/2014/main" id="{B839EE94-C5FB-244F-6B3D-195C140DD034}"/>
              </a:ext>
            </a:extLst>
          </p:cNvPr>
          <p:cNvPicPr>
            <a:picLocks noChangeAspect="1"/>
          </p:cNvPicPr>
          <p:nvPr/>
        </p:nvPicPr>
        <p:blipFill>
          <a:blip r:embed="rId2"/>
          <a:stretch>
            <a:fillRect/>
          </a:stretch>
        </p:blipFill>
        <p:spPr>
          <a:xfrm>
            <a:off x="3883502" y="681037"/>
            <a:ext cx="7470298" cy="5861050"/>
          </a:xfrm>
          <a:prstGeom prst="rect">
            <a:avLst/>
          </a:prstGeom>
        </p:spPr>
      </p:pic>
    </p:spTree>
    <p:extLst>
      <p:ext uri="{BB962C8B-B14F-4D97-AF65-F5344CB8AC3E}">
        <p14:creationId xmlns:p14="http://schemas.microsoft.com/office/powerpoint/2010/main" val="362810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TotalTime>
  <Words>386</Words>
  <Application>Microsoft Office PowerPoint</Application>
  <PresentationFormat>Широкоэкранный</PresentationFormat>
  <Paragraphs>31</Paragraphs>
  <Slides>10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Тема: «Подтверждение взлёта модели самолёта при его движении по конвейерной ленте, при условии, что скорость самолёта равна скорости движения ленты конвейера, экспериментальным методом»</vt:lpstr>
      <vt:lpstr>Цель и Гипотеза</vt:lpstr>
      <vt:lpstr>Задачи</vt:lpstr>
      <vt:lpstr>Предмет и Объект исследования</vt:lpstr>
      <vt:lpstr>Введение</vt:lpstr>
      <vt:lpstr>Основная необходимая теория</vt:lpstr>
      <vt:lpstr>Установка</vt:lpstr>
      <vt:lpstr>Результаты и выводы</vt:lpstr>
      <vt:lpstr>Вывод</vt:lpstr>
      <vt:lpstr>Список литературы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«Подтверждение взлёта модели самолёта при его движении по конвейерной ленте, при условии, что скорость самолёта равна скорости движения ленты конвейера, экспериментальным методом»</dc:title>
  <dc:creator>Никита Пивнев</dc:creator>
  <cp:lastModifiedBy>Никита Пивнев</cp:lastModifiedBy>
  <cp:revision>3</cp:revision>
  <dcterms:created xsi:type="dcterms:W3CDTF">2023-04-26T16:22:38Z</dcterms:created>
  <dcterms:modified xsi:type="dcterms:W3CDTF">2023-07-25T16:36:00Z</dcterms:modified>
</cp:coreProperties>
</file>